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63" r:id="rId4"/>
    <p:sldId id="264" r:id="rId5"/>
    <p:sldId id="265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5" r:id="rId15"/>
    <p:sldId id="274" r:id="rId16"/>
    <p:sldId id="273" r:id="rId17"/>
    <p:sldId id="272" r:id="rId18"/>
    <p:sldId id="278" r:id="rId19"/>
    <p:sldId id="277" r:id="rId20"/>
    <p:sldId id="261" r:id="rId21"/>
    <p:sldId id="281" r:id="rId22"/>
    <p:sldId id="262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9882" autoAdjust="0"/>
  </p:normalViewPr>
  <p:slideViewPr>
    <p:cSldViewPr snapToGrid="0" snapToObjects="1">
      <p:cViewPr>
        <p:scale>
          <a:sx n="90" d="100"/>
          <a:sy n="90" d="100"/>
        </p:scale>
        <p:origin x="-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35A74-E2A6-D64E-8282-2DF29877C28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33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FE6B8F-A24F-E740-9B22-98021F0740F6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21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Diagnostic Checks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Device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System logs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Hardware Tests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Cable</a:t>
            </a:r>
            <a:r>
              <a:rPr lang="en-AU" baseline="0" dirty="0" smtClean="0"/>
              <a:t> checks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Device self checking tests. </a:t>
            </a:r>
            <a:r>
              <a:rPr lang="en-AU" baseline="0" dirty="0" err="1" smtClean="0"/>
              <a:t>Eg</a:t>
            </a:r>
            <a:r>
              <a:rPr lang="en-AU" baseline="0" dirty="0" smtClean="0"/>
              <a:t> printer test page.</a:t>
            </a: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Additional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Identifyin</a:t>
            </a:r>
            <a:r>
              <a:rPr lang="en-AU" baseline="0" dirty="0" smtClean="0"/>
              <a:t>g other hardware and software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Follow up and create jobs to address as required</a:t>
            </a: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Recording Problem Details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Record fault and steps to resolve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Software updates, patches or plug-ins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2400" dirty="0" smtClean="0"/>
              <a:t>	Before proceeding: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company policies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Run a backup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Security settings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Document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Types of</a:t>
            </a:r>
            <a:r>
              <a:rPr lang="en-AU" baseline="0" dirty="0" smtClean="0"/>
              <a:t> documents: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User manuals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Training manuals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On-line help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Quick reference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Brochures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baseline="0" dirty="0" smtClean="0"/>
              <a:t>Memos</a:t>
            </a: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What is the document for?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Training advice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Instructions for updates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Outline specifications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Business processes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Certain projects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Meet industry standards?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Target Audience?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Research may be required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Type of 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Company policies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Security concerns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Available authoring tools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AU" dirty="0" smtClean="0"/>
              <a:t>Set a benchmark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Use previous surveys to compare to the current.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dirty="0" smtClean="0"/>
              <a:t>Feedback report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Should include: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dirty="0" smtClean="0"/>
              <a:t>Back ground information on the company and previous</a:t>
            </a:r>
            <a:r>
              <a:rPr lang="en-AU" baseline="0" dirty="0" smtClean="0"/>
              <a:t> survey results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Aim of the survey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Who was surveyed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Number of people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Percent of clients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Demographic area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Methods taken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Benchmarks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Results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Suggestions for improvement and how it will be done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Future plans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Next survey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Needs of client: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Number of staff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Number of workstations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Types of</a:t>
            </a:r>
            <a:r>
              <a:rPr lang="en-AU" baseline="0" dirty="0" smtClean="0"/>
              <a:t> hardware to support (brands, models, peripherals, non-computer hardware)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Software installed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Maintenance process</a:t>
            </a:r>
          </a:p>
          <a:p>
            <a:endParaRPr lang="en-AU" baseline="0" dirty="0" smtClean="0"/>
          </a:p>
          <a:p>
            <a:r>
              <a:rPr lang="en-AU" dirty="0" smtClean="0"/>
              <a:t>Acquiring appropriate support information: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Software</a:t>
            </a:r>
            <a:r>
              <a:rPr lang="en-AU" baseline="0" dirty="0" smtClean="0"/>
              <a:t> to audit the network and systems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Identify software and hardware used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Missing fixes, service packs and patches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Anti-virus status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Security settings and risks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Criticality of client processes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Is the task critical to the company?</a:t>
            </a:r>
            <a:endParaRPr lang="en-AU" baseline="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Does it rely on another task?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Does it create an OH&amp;S issue?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Are a large number of people affected?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Is there a workaround?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Needs of client: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Number of staff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Number of workstations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Types of</a:t>
            </a:r>
            <a:r>
              <a:rPr lang="en-AU" baseline="0" dirty="0" smtClean="0"/>
              <a:t> hardware to support (brands, models, peripherals, non-computer hardware)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Software installed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Maintenance process</a:t>
            </a:r>
          </a:p>
          <a:p>
            <a:endParaRPr lang="en-AU" baseline="0" dirty="0" smtClean="0"/>
          </a:p>
          <a:p>
            <a:r>
              <a:rPr lang="en-AU" dirty="0" smtClean="0"/>
              <a:t>Acquiring appropriate support information: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Software</a:t>
            </a:r>
            <a:r>
              <a:rPr lang="en-AU" baseline="0" dirty="0" smtClean="0"/>
              <a:t> to audit the network and systems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Identify software and hardware used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Missing fixes, service packs and patches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Anti-virus status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Security settings and risks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Criticality of client processes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Is the task critical to the company?</a:t>
            </a:r>
            <a:endParaRPr lang="en-AU" baseline="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Does it rely on another task?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Does it create an OH&amp;S issue?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Are a large number of people affected?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Is there a workaround?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System and hardware supported: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Exact systems and hardware</a:t>
            </a:r>
            <a:r>
              <a:rPr lang="en-AU" baseline="0" dirty="0" smtClean="0"/>
              <a:t> supported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All software supported or loaded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Warranty and repair/maintenance agreements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License register details and locations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Anything NOT covered (use of illegal software)</a:t>
            </a:r>
          </a:p>
          <a:p>
            <a:endParaRPr lang="en-AU" baseline="0" dirty="0" smtClean="0"/>
          </a:p>
          <a:p>
            <a:r>
              <a:rPr lang="en-AU" baseline="0" dirty="0" smtClean="0"/>
              <a:t>Personal roles and responsibilities: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Client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Who to contact for different types of issues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How to contact the right person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backup / emergency contacts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Support staff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Who the clients are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Daily tasks required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Hardware and software used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Security and software structures of the supported client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r>
              <a:rPr lang="en-AU" dirty="0" smtClean="0"/>
              <a:t>Problem Resolution</a:t>
            </a:r>
            <a:r>
              <a:rPr lang="en-AU" baseline="0" dirty="0" smtClean="0"/>
              <a:t> Path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A problem resolution path identifies where and when a problem is ‘escalated’ once a support request is received.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Level 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Level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Level 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Severity levels appointed at time of escalation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Phone Contact: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Be prepared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Pen,</a:t>
            </a:r>
            <a:r>
              <a:rPr lang="en-AU" baseline="0" dirty="0" smtClean="0"/>
              <a:t> paper, manuals, logged in to support software</a:t>
            </a:r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Answering the phone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Promptly, Calm, Professional. Use greetings to identify yourself.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Handling the call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Remain calm, Speak clearly,</a:t>
            </a:r>
            <a:r>
              <a:rPr lang="en-AU" baseline="0" dirty="0" smtClean="0"/>
              <a:t> no IT jargon, Control the phone call</a:t>
            </a:r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Ending the call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</a:t>
            </a:r>
            <a:r>
              <a:rPr lang="en-AU" baseline="0" dirty="0" smtClean="0"/>
              <a:t> client knows the next step, explain if required</a:t>
            </a:r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After the call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 everything is recorded and escalated if required.</a:t>
            </a:r>
            <a:r>
              <a:rPr lang="en-AU" baseline="0" dirty="0" smtClean="0"/>
              <a:t> Update client as required.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Client details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Name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Contact details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Physical location</a:t>
            </a:r>
          </a:p>
          <a:p>
            <a:endParaRPr lang="en-AU" dirty="0" smtClean="0"/>
          </a:p>
          <a:p>
            <a:r>
              <a:rPr lang="en-AU" dirty="0" smtClean="0"/>
              <a:t>Equipment details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Asset number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Operating system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Physical location of equipment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Applications running at the time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Number of people affected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Closed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Closed questions are asked from the outset to gather initial identification information: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is your name?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is your contact phone number?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is the equipment serial number?</a:t>
            </a:r>
          </a:p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Open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Once this information has been gathered, an open question can start the problem identification process: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are you having problem with?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is it that is not working?</a:t>
            </a:r>
          </a:p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Closed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Once basic information has been given by the client, a return to closed questioning will allow for further information to be gathered without the client having to decipher hardware terminologies: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Is there a light on the monitor screen?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What colour is the light on the monitor screen?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charset="-128"/>
                <a:cs typeface="ヒラギノ角ゴ Pro W3" charset="-128"/>
              </a:rPr>
              <a:t>Did it make a sound before it went blank?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E6B8F-A24F-E740-9B22-98021F0740F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71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1703389" y="5592763"/>
            <a:ext cx="6586537" cy="7921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AU" cap="none" smtClean="0">
                <a:ea typeface="+mn-ea"/>
                <a:cs typeface="+mn-cs"/>
              </a:rPr>
              <a:t>Department 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AU" cap="none" smtClean="0">
                <a:ea typeface="+mn-ea"/>
                <a:cs typeface="+mn-cs"/>
              </a:rPr>
              <a:t>00 Month 2010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4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4664075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776" y="2800947"/>
            <a:ext cx="6586363" cy="938173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Arial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776" y="3739120"/>
            <a:ext cx="6586363" cy="465412"/>
          </a:xfrm>
        </p:spPr>
        <p:txBody>
          <a:bodyPr>
            <a:normAutofit/>
          </a:bodyPr>
          <a:lstStyle>
            <a:lvl1pPr marL="0" indent="0" algn="l">
              <a:buNone/>
              <a:defRPr sz="22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4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340621" y="2508519"/>
            <a:ext cx="7223943" cy="3617644"/>
          </a:xfrm>
        </p:spPr>
        <p:txBody>
          <a:bodyPr/>
          <a:lstStyle>
            <a:lvl1pPr>
              <a:buFont typeface="Arial"/>
              <a:buChar char="•"/>
              <a:defRPr sz="2200" b="1" i="0" cap="none" baseline="0">
                <a:latin typeface="Arial"/>
              </a:defRPr>
            </a:lvl1pPr>
            <a:lvl2pPr>
              <a:buFont typeface="Arial"/>
              <a:buChar char="•"/>
              <a:defRPr sz="2200" b="1" i="0">
                <a:latin typeface="Arial"/>
              </a:defRPr>
            </a:lvl2pPr>
            <a:lvl3pPr>
              <a:buFont typeface="Arial"/>
              <a:buChar char="•"/>
              <a:defRPr sz="1800">
                <a:latin typeface="Arial"/>
              </a:defRPr>
            </a:lvl3pPr>
            <a:lvl4pPr>
              <a:buFont typeface="Arial"/>
              <a:buChar char="•"/>
              <a:defRPr sz="18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40621" y="1513433"/>
            <a:ext cx="7223943" cy="858643"/>
          </a:xfrm>
        </p:spPr>
        <p:txBody>
          <a:bodyPr/>
          <a:lstStyle>
            <a:lvl1pPr marL="0" indent="0" algn="l">
              <a:buNone/>
              <a:defRPr sz="3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4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230" y="1732313"/>
            <a:ext cx="3774159" cy="639762"/>
          </a:xfrm>
        </p:spPr>
        <p:txBody>
          <a:bodyPr anchor="b"/>
          <a:lstStyle>
            <a:lvl1pPr marL="0" indent="0" algn="l">
              <a:buNone/>
              <a:defRPr sz="2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230" y="2508519"/>
            <a:ext cx="3774159" cy="3617644"/>
          </a:xfrm>
        </p:spPr>
        <p:txBody>
          <a:bodyPr/>
          <a:lstStyle>
            <a:lvl1pPr>
              <a:defRPr sz="22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32313"/>
            <a:ext cx="3760311" cy="639762"/>
          </a:xfrm>
        </p:spPr>
        <p:txBody>
          <a:bodyPr anchor="b"/>
          <a:lstStyle>
            <a:lvl1pPr marL="0" indent="0">
              <a:buNone/>
              <a:defRPr sz="2200" b="1" cap="none" baseline="0">
                <a:solidFill>
                  <a:srgbClr val="9E3039"/>
                </a:solidFill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08519"/>
            <a:ext cx="3760311" cy="3617644"/>
          </a:xfrm>
        </p:spPr>
        <p:txBody>
          <a:bodyPr/>
          <a:lstStyle>
            <a:lvl1pPr>
              <a:buFont typeface="Arial"/>
              <a:buChar char="•"/>
              <a:defRPr sz="22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988217" y="6407151"/>
            <a:ext cx="2576346" cy="246221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>
                <a:latin typeface="+mn-lt"/>
                <a:ea typeface="Arial" charset="0"/>
                <a:cs typeface="Arial" charset="0"/>
              </a:rPr>
              <a:t>Presentation Title | 00 Month 2010 | Slide </a:t>
            </a:r>
            <a:fld id="{8482361C-41E0-F94D-AAF8-028C45B1F2A0}" type="slidenum">
              <a:rPr lang="en-AU" sz="1000">
                <a:latin typeface="+mn-lt"/>
                <a:ea typeface="Arial" charset="0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1000"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8714" y="0"/>
            <a:ext cx="395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DU_Powerpoint_TitleSlides_LogoColour_190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336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95289" y="1341438"/>
            <a:ext cx="8353425" cy="55165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2465" y="6356351"/>
            <a:ext cx="2954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 | 00 Month 2010 </a:t>
            </a:r>
            <a:fld id="{567F22E5-8841-6F45-85FF-52B289F124E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2" r:id="rId3"/>
    <p:sldLayoutId id="2147483703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7572" y="3596337"/>
            <a:ext cx="7990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unit describes the performance outcomes, skills and knowledge required to provide IT advice and support to clients, including the communication of comprehensive technical information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Record the support information</a:t>
            </a:r>
          </a:p>
          <a:p>
            <a:r>
              <a:rPr lang="en-AU" dirty="0"/>
              <a:t>	</a:t>
            </a:r>
            <a:r>
              <a:rPr lang="en-AU" dirty="0" smtClean="0"/>
              <a:t>It is an integral part of the support process to record all information regarding client issues. Clear, concise recordings will support second level support areas and </a:t>
            </a:r>
            <a:r>
              <a:rPr lang="en-AU" dirty="0"/>
              <a:t> </a:t>
            </a:r>
            <a:r>
              <a:rPr lang="en-AU" dirty="0" smtClean="0"/>
              <a:t>allow </a:t>
            </a:r>
            <a:r>
              <a:rPr lang="en-AU" dirty="0"/>
              <a:t>a solutions database for future problem resolutions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The information will normally be entered in to your companies support software.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361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Implement a Solution</a:t>
            </a:r>
          </a:p>
          <a:p>
            <a:endParaRPr lang="en-AU" dirty="0" smtClean="0"/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First Level Resolution</a:t>
            </a:r>
            <a:endParaRPr lang="en-AU" dirty="0"/>
          </a:p>
          <a:p>
            <a:r>
              <a:rPr lang="en-AU" dirty="0" smtClean="0"/>
              <a:t>	Most problems are solved at the first level of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Record all details of the issue, diagnosis process and resolution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Obtain confirmation from the client that the problem is solved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Provide documentation to user that is applicable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Complete reporting processes as applicable and close support log</a:t>
            </a:r>
          </a:p>
        </p:txBody>
      </p:sp>
    </p:spTree>
    <p:extLst>
      <p:ext uri="{BB962C8B-B14F-4D97-AF65-F5344CB8AC3E}">
        <p14:creationId xmlns:p14="http://schemas.microsoft.com/office/powerpoint/2010/main" val="3543506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Implement a Solution</a:t>
            </a:r>
          </a:p>
          <a:p>
            <a:endParaRPr lang="en-AU" dirty="0" smtClean="0"/>
          </a:p>
          <a:p>
            <a:r>
              <a:rPr lang="en-AU" dirty="0" smtClean="0"/>
              <a:t>2.  Second Level Resolution</a:t>
            </a:r>
            <a:endParaRPr lang="en-AU" dirty="0"/>
          </a:p>
          <a:p>
            <a:r>
              <a:rPr lang="en-AU" dirty="0" smtClean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Respond within SLA timeframes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Undertake more in-depth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Consists of staff with more knowledge and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Contact vendors and manufactures if required</a:t>
            </a:r>
          </a:p>
        </p:txBody>
      </p:sp>
    </p:spTree>
    <p:extLst>
      <p:ext uri="{BB962C8B-B14F-4D97-AF65-F5344CB8AC3E}">
        <p14:creationId xmlns:p14="http://schemas.microsoft.com/office/powerpoint/2010/main" val="231965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Diagnosis</a:t>
            </a:r>
            <a:endParaRPr lang="en-US" sz="2400" dirty="0"/>
          </a:p>
          <a:p>
            <a:endParaRPr lang="en-AU" dirty="0" smtClean="0"/>
          </a:p>
          <a:p>
            <a:r>
              <a:rPr lang="en-AU" dirty="0"/>
              <a:t>	Once the initial details of the issue have been received and recorded, the problem resolution process is then undertaken as per SLA guidelines.  Normal investigation paths can include:</a:t>
            </a:r>
          </a:p>
          <a:p>
            <a:r>
              <a:rPr lang="en-AU" dirty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Investigating previous occurrences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Locating relevant documentation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Undertaking other investigation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Resolution processes instigated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Journal and User documentation creation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394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Diagnosis</a:t>
            </a:r>
            <a:endParaRPr lang="en-US" sz="2400" dirty="0"/>
          </a:p>
          <a:p>
            <a:r>
              <a:rPr lang="en-AU" dirty="0" smtClean="0"/>
              <a:t>	Previous Occurrences</a:t>
            </a:r>
          </a:p>
          <a:p>
            <a:endParaRPr lang="en-AU" dirty="0"/>
          </a:p>
          <a:p>
            <a:r>
              <a:rPr lang="en-AU" dirty="0" smtClean="0"/>
              <a:t>	Check to see if the issue has occurred before. Checking the following areas may help:</a:t>
            </a:r>
          </a:p>
          <a:p>
            <a:endParaRPr lang="en-A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Support 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Maintenance journals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Resolution notes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Team meeting notes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588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Diagnosis</a:t>
            </a:r>
            <a:endParaRPr lang="en-US" sz="2400" dirty="0"/>
          </a:p>
          <a:p>
            <a:r>
              <a:rPr lang="en-AU" dirty="0" smtClean="0"/>
              <a:t>	Locating Documentation</a:t>
            </a:r>
          </a:p>
          <a:p>
            <a:endParaRPr lang="en-AU" dirty="0"/>
          </a:p>
          <a:p>
            <a:r>
              <a:rPr lang="en-AU" dirty="0" smtClean="0"/>
              <a:t>	“You do not have to know everything, just where to find it”</a:t>
            </a:r>
          </a:p>
          <a:p>
            <a:endParaRPr lang="en-AU" dirty="0"/>
          </a:p>
          <a:p>
            <a:r>
              <a:rPr lang="en-AU" dirty="0" smtClean="0"/>
              <a:t>	Support documents can be found in many locations including: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Vendor’s websites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Manufacturer’s manuals and websites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Company procedures manuals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Industry publications and websites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IT Websites and blog sites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Software training manuals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Troubleshooting guides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726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Diagnosis</a:t>
            </a:r>
            <a:endParaRPr lang="en-US" sz="2400" dirty="0"/>
          </a:p>
          <a:p>
            <a:r>
              <a:rPr lang="en-AU" dirty="0" smtClean="0"/>
              <a:t>	Other Investigation Processes</a:t>
            </a:r>
          </a:p>
          <a:p>
            <a:endParaRPr lang="en-AU" dirty="0"/>
          </a:p>
          <a:p>
            <a:r>
              <a:rPr lang="en-AU" dirty="0" smtClean="0"/>
              <a:t>	If the issues has occurred previously you will need to complete other investigation processes:</a:t>
            </a:r>
          </a:p>
          <a:p>
            <a:endParaRPr lang="en-AU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Diagnostic Checks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Hardware Tests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Additional Requirements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Recording Problem Details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602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Resolution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Once the diagnosis process is complete, the required resolution process can be implemented.</a:t>
            </a:r>
          </a:p>
          <a:p>
            <a:endParaRPr lang="en-US" sz="2400" dirty="0"/>
          </a:p>
          <a:p>
            <a:r>
              <a:rPr lang="en-US" sz="2400" dirty="0" smtClean="0"/>
              <a:t>Ensure all SLA, WH&amp;S, SUS, Company, Manufacturer / Vendor policies and agreements are followed.</a:t>
            </a:r>
            <a:endParaRPr lang="en-US" sz="24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765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Resolution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Hardware Resolutions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Due to WH&amp;S policies most hardware faults need to be swapped out or removed from the client work area. If this is required, consider the following: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Convenient to client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Reduce downtime for client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Inform client of processes and turn around time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 support software and logs with details</a:t>
            </a:r>
            <a:endParaRPr lang="en-US" sz="24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357412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938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Resolution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Software Resolutions</a:t>
            </a:r>
          </a:p>
          <a:p>
            <a:endParaRPr lang="en-US" sz="2400" dirty="0"/>
          </a:p>
          <a:p>
            <a:r>
              <a:rPr lang="en-US" sz="2400" dirty="0" smtClean="0"/>
              <a:t>	Software issues can be more troublesome than hardware. Some of the following options may ‘fix’ the issue:</a:t>
            </a:r>
          </a:p>
          <a:p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Ghost or Clone install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Driver reloads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Software updates, patches or plug-ins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Training of staff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159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Support</a:t>
            </a:r>
            <a:endParaRPr lang="en-AU" sz="3200" dirty="0"/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707572" y="3409031"/>
            <a:ext cx="7990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AU" dirty="0" smtClean="0"/>
              <a:t>Client support takes in to account the following areas: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Identifying clients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Identifying support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Identifying support environments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Service Level Agreements (SLA)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9543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8"/>
            <a:ext cx="79901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 documentation</a:t>
            </a:r>
            <a:endParaRPr lang="en-US" sz="3200" dirty="0"/>
          </a:p>
          <a:p>
            <a:endParaRPr lang="en-AU" dirty="0" smtClean="0"/>
          </a:p>
          <a:p>
            <a:r>
              <a:rPr lang="en-AU" dirty="0"/>
              <a:t>	</a:t>
            </a:r>
            <a:r>
              <a:rPr lang="en-AU" dirty="0" smtClean="0"/>
              <a:t>Clear and accurate documentation can provide many advantages to support areas. Documentation can include:</a:t>
            </a:r>
          </a:p>
          <a:p>
            <a:endParaRPr lang="en-A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User Manuals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Training Manuals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On-line help documentation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Self-paced tutorials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Quick reference guides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Brochures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Project Specifications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Upgrades advices and </a:t>
            </a:r>
            <a:r>
              <a:rPr lang="en-AU" dirty="0" smtClean="0"/>
              <a:t>outlines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15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 documentation</a:t>
            </a:r>
            <a:endParaRPr lang="en-US" sz="3200" dirty="0"/>
          </a:p>
          <a:p>
            <a:r>
              <a:rPr lang="en-AU" dirty="0" smtClean="0"/>
              <a:t>	Document Purpose</a:t>
            </a:r>
          </a:p>
          <a:p>
            <a:endParaRPr lang="en-AU" dirty="0"/>
          </a:p>
          <a:p>
            <a:r>
              <a:rPr lang="en-AU" dirty="0" smtClean="0"/>
              <a:t>	There are a number of types of documents. It is important to understand what the document is trying to achieve:</a:t>
            </a:r>
          </a:p>
          <a:p>
            <a:endParaRPr lang="en-A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What is the document for?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Meet industry standards?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Target Audience?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Research may be required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Design</a:t>
            </a:r>
          </a:p>
          <a:p>
            <a:pPr lvl="2"/>
            <a:endParaRPr lang="en-AU" dirty="0"/>
          </a:p>
          <a:p>
            <a:pPr lvl="2"/>
            <a:r>
              <a:rPr lang="en-AU" dirty="0" smtClean="0"/>
              <a:t>Make sure the document meets industry standards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0510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364" y="2309796"/>
            <a:ext cx="79901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</a:t>
            </a:r>
            <a:endParaRPr lang="en-AU" sz="3200" dirty="0"/>
          </a:p>
          <a:p>
            <a:endParaRPr lang="en-AU" dirty="0" smtClean="0"/>
          </a:p>
          <a:p>
            <a:r>
              <a:rPr lang="en-AU" dirty="0" smtClean="0"/>
              <a:t>What is it?</a:t>
            </a:r>
          </a:p>
          <a:p>
            <a:r>
              <a:rPr lang="en-AU" dirty="0"/>
              <a:t>	</a:t>
            </a:r>
            <a:r>
              <a:rPr lang="en-AU" dirty="0" smtClean="0"/>
              <a:t>To ensure </a:t>
            </a:r>
            <a:r>
              <a:rPr lang="en-AU" dirty="0"/>
              <a:t>that the needs of the client are being covered to their </a:t>
            </a:r>
            <a:r>
              <a:rPr lang="en-AU" dirty="0" smtClean="0"/>
              <a:t>	satisfaction</a:t>
            </a:r>
            <a:r>
              <a:rPr lang="en-AU" dirty="0"/>
              <a:t>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What types are there?</a:t>
            </a:r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Verbal Question and Answer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Online questionnaire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Training assessment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Monitoring of task completion statistics</a:t>
            </a:r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531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4"/>
            <a:ext cx="79901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</a:t>
            </a:r>
            <a:endParaRPr lang="en-AU" sz="3200" dirty="0"/>
          </a:p>
          <a:p>
            <a:endParaRPr lang="en-AU" dirty="0" smtClean="0"/>
          </a:p>
          <a:p>
            <a:r>
              <a:rPr lang="en-AU" dirty="0" smtClean="0"/>
              <a:t>Why do it?</a:t>
            </a:r>
          </a:p>
          <a:p>
            <a:endParaRPr lang="en-AU" dirty="0"/>
          </a:p>
          <a:p>
            <a:r>
              <a:rPr lang="en-AU" dirty="0" smtClean="0"/>
              <a:t>	</a:t>
            </a:r>
            <a:r>
              <a:rPr lang="en-GB" dirty="0"/>
              <a:t>Obtaining client </a:t>
            </a:r>
            <a:r>
              <a:rPr lang="en-GB" dirty="0" smtClean="0"/>
              <a:t>feedback </a:t>
            </a:r>
            <a:r>
              <a:rPr lang="en-GB" dirty="0"/>
              <a:t>allows for the collection of data </a:t>
            </a:r>
            <a:r>
              <a:rPr lang="en-GB" dirty="0" smtClean="0"/>
              <a:t>in areas 	including</a:t>
            </a:r>
            <a:r>
              <a:rPr lang="en-GB" dirty="0"/>
              <a:t>:</a:t>
            </a:r>
            <a:endParaRPr lang="en-AU" dirty="0"/>
          </a:p>
          <a:p>
            <a:r>
              <a:rPr lang="en-AU" dirty="0"/>
              <a:t>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Ensuring the provided solutions have solved issue in the long term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Assessment of customer service processes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Training for support staff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Assessment of SLA and severity timeframe accuracy and </a:t>
            </a:r>
            <a:r>
              <a:rPr lang="en-AU" dirty="0" smtClean="0"/>
              <a:t>appropriateness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1984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6" y="2004746"/>
            <a:ext cx="799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 form</a:t>
            </a:r>
            <a:r>
              <a:rPr lang="en-AU" dirty="0" smtClean="0"/>
              <a:t> </a:t>
            </a:r>
            <a:endParaRPr lang="en-AU" sz="32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48" y="2589521"/>
            <a:ext cx="4341421" cy="4065807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4849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4"/>
            <a:ext cx="79901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</a:t>
            </a:r>
            <a:endParaRPr lang="en-AU" sz="3200" dirty="0"/>
          </a:p>
          <a:p>
            <a:endParaRPr lang="en-AU" dirty="0" smtClean="0"/>
          </a:p>
          <a:p>
            <a:r>
              <a:rPr lang="en-AU" dirty="0" smtClean="0"/>
              <a:t>Important things to remember when creating feedback forms:</a:t>
            </a:r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F</a:t>
            </a:r>
            <a:r>
              <a:rPr lang="en-AU" dirty="0" smtClean="0"/>
              <a:t>eedback </a:t>
            </a:r>
            <a:r>
              <a:rPr lang="en-AU" dirty="0"/>
              <a:t>received is only as good as the questions or information asked </a:t>
            </a:r>
            <a:r>
              <a:rPr lang="en-AU" dirty="0" smtClean="0"/>
              <a:t>of </a:t>
            </a:r>
            <a:r>
              <a:rPr lang="en-AU" dirty="0"/>
              <a:t>the </a:t>
            </a:r>
            <a:r>
              <a:rPr lang="en-AU" dirty="0" smtClean="0"/>
              <a:t>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What method is best to use for this task?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What information does it need to gather</a:t>
            </a:r>
            <a:r>
              <a:rPr lang="en-AU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How will it be distributed</a:t>
            </a:r>
            <a:r>
              <a:rPr lang="en-AU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What instructions will be </a:t>
            </a:r>
            <a:r>
              <a:rPr lang="en-AU" dirty="0" smtClean="0"/>
              <a:t>needed?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How will the data be collected and analysed</a:t>
            </a:r>
            <a:r>
              <a:rPr lang="en-AU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How will the results be published?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2880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4"/>
            <a:ext cx="79901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</a:t>
            </a:r>
            <a:endParaRPr lang="en-AU" sz="3200" dirty="0"/>
          </a:p>
          <a:p>
            <a:r>
              <a:rPr lang="en-AU" dirty="0"/>
              <a:t>	</a:t>
            </a:r>
            <a:r>
              <a:rPr lang="en-AU" dirty="0" smtClean="0"/>
              <a:t>Analysing Feedback</a:t>
            </a:r>
          </a:p>
          <a:p>
            <a:endParaRPr lang="en-AU" dirty="0"/>
          </a:p>
          <a:p>
            <a:r>
              <a:rPr lang="en-AU" dirty="0" smtClean="0"/>
              <a:t>	</a:t>
            </a:r>
            <a:r>
              <a:rPr lang="en-AU" dirty="0"/>
              <a:t>Failure to properly analyse the results of the survey will not only render </a:t>
            </a:r>
            <a:r>
              <a:rPr lang="en-AU" dirty="0" smtClean="0"/>
              <a:t>	the </a:t>
            </a:r>
            <a:r>
              <a:rPr lang="en-AU" dirty="0"/>
              <a:t>whole processes useless, but also potentially cause a loss of trust </a:t>
            </a:r>
            <a:r>
              <a:rPr lang="en-AU" dirty="0" smtClean="0"/>
              <a:t>	from </a:t>
            </a:r>
            <a:r>
              <a:rPr lang="en-AU" dirty="0"/>
              <a:t>your clients if they do not see any results of the action.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	Follow these steps to help you with the analysis: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Set a benchmark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Conduct the survey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Record the findings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Feedback report</a:t>
            </a:r>
          </a:p>
        </p:txBody>
      </p:sp>
    </p:spTree>
    <p:extLst>
      <p:ext uri="{BB962C8B-B14F-4D97-AF65-F5344CB8AC3E}">
        <p14:creationId xmlns:p14="http://schemas.microsoft.com/office/powerpoint/2010/main" val="235411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6" y="2203468"/>
            <a:ext cx="799011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feedback</a:t>
            </a:r>
            <a:endParaRPr lang="en-AU" sz="3200" dirty="0"/>
          </a:p>
          <a:p>
            <a:r>
              <a:rPr lang="en-AU" dirty="0"/>
              <a:t>	</a:t>
            </a:r>
            <a:r>
              <a:rPr lang="en-AU" dirty="0" smtClean="0"/>
              <a:t>Implement change</a:t>
            </a:r>
          </a:p>
          <a:p>
            <a:endParaRPr lang="en-AU" dirty="0"/>
          </a:p>
          <a:p>
            <a:r>
              <a:rPr lang="en-AU" dirty="0" smtClean="0"/>
              <a:t>	Some areas that will affect change will be:</a:t>
            </a:r>
          </a:p>
          <a:p>
            <a:endParaRPr lang="en-A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Costs </a:t>
            </a:r>
            <a:r>
              <a:rPr lang="en-AU" dirty="0"/>
              <a:t>of implementation.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Adherence to Legislations and company policies.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Likelihood of improvements being realised.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Risks.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Number of staff required to implement changes.</a:t>
            </a:r>
          </a:p>
          <a:p>
            <a:endParaRPr lang="en-AU" dirty="0" smtClean="0"/>
          </a:p>
          <a:p>
            <a:r>
              <a:rPr lang="en-AU" b="1" i="1" dirty="0"/>
              <a:t>Note</a:t>
            </a:r>
            <a:r>
              <a:rPr lang="en-AU" i="1" dirty="0"/>
              <a:t>:  Be careful not to change for change sake.  The idea of this process is to improve the service and/or processes, not to change the world.  Too much change could actually cause the customer service levels to deteriorate rather than improve.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05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Support</a:t>
            </a:r>
            <a:endParaRPr lang="en-AU" sz="3200" dirty="0"/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707572" y="3409032"/>
            <a:ext cx="79901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Identify Clients</a:t>
            </a:r>
          </a:p>
          <a:p>
            <a:endParaRPr lang="en-AU" dirty="0" smtClean="0"/>
          </a:p>
          <a:p>
            <a:r>
              <a:rPr lang="en-AU" dirty="0" smtClean="0"/>
              <a:t>	</a:t>
            </a:r>
            <a:r>
              <a:rPr lang="en-AU" dirty="0"/>
              <a:t>A client can be identified as any person or body that requires </a:t>
            </a:r>
            <a:r>
              <a:rPr lang="en-AU" dirty="0" smtClean="0"/>
              <a:t>support.</a:t>
            </a:r>
          </a:p>
          <a:p>
            <a:endParaRPr lang="en-AU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Customers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Internal departments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External companies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Staff members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663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394857"/>
            <a:ext cx="7990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Support</a:t>
            </a:r>
            <a:endParaRPr lang="en-AU" sz="3200" dirty="0"/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707572" y="3409031"/>
            <a:ext cx="7990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Identifying Support Requirements</a:t>
            </a:r>
          </a:p>
          <a:p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Identifying </a:t>
            </a:r>
            <a:r>
              <a:rPr lang="en-AU" dirty="0"/>
              <a:t>the needs of the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Confirming the responsibilities of the support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Establishing service level agreements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Setting up problem resolutions paths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Acquiring appropriate support information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563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81032"/>
            <a:ext cx="7990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Client Support</a:t>
            </a:r>
            <a:endParaRPr lang="en-AU" sz="3200" dirty="0"/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07571" y="2791040"/>
            <a:ext cx="43428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Identify Support Environments</a:t>
            </a:r>
          </a:p>
          <a:p>
            <a:endParaRPr lang="en-AU" dirty="0"/>
          </a:p>
          <a:p>
            <a:endParaRPr lang="en-AU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Operating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Windows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Novel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Unix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Mac 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Maintenance 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Anti-Virus 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Firewalls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Diagnostic software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773387" y="3079514"/>
            <a:ext cx="3562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Application 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Word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Excel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Photoshop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MYOB</a:t>
            </a:r>
          </a:p>
        </p:txBody>
      </p:sp>
    </p:spTree>
    <p:extLst>
      <p:ext uri="{BB962C8B-B14F-4D97-AF65-F5344CB8AC3E}">
        <p14:creationId xmlns:p14="http://schemas.microsoft.com/office/powerpoint/2010/main" val="205360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Client Support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2"/>
            <a:ext cx="76921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Service Level Agreements</a:t>
            </a:r>
          </a:p>
          <a:p>
            <a:endParaRPr lang="en-AU" sz="1200" dirty="0" smtClean="0"/>
          </a:p>
          <a:p>
            <a:r>
              <a:rPr lang="en-AU" dirty="0"/>
              <a:t>Service Level Agreements (SLA’s</a:t>
            </a:r>
            <a:r>
              <a:rPr lang="en-AU" dirty="0" smtClean="0"/>
              <a:t>) </a:t>
            </a:r>
            <a:r>
              <a:rPr lang="en-AU" dirty="0"/>
              <a:t>incorporate the needs and expectations of both the client and support area.  A SLA quite simply defines the parameters for the delivery of support to the client, for the benefit of both parties.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SLA will identify the following: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Systems and hardware supported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Roles and responsibilities of service providers who support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Detail problem resolution paths for users and service providers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Describe service levels users should experience when problems or questions arise.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541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initial client contact stage is probably the most important aspect of the support process as it is here that the details of the fault are first received and analysed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Phone Contact: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Be prepared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Answering the phone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Handling the call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Ending the call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After the call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163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1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Client identification</a:t>
            </a:r>
          </a:p>
          <a:p>
            <a:r>
              <a:rPr lang="en-AU" dirty="0"/>
              <a:t>	The correct identification of client details will allow for all resolution processes to be undertaken within their needs and more importantly, within the boundaries set by the Service Level Agreement.</a:t>
            </a:r>
          </a:p>
          <a:p>
            <a:endParaRPr lang="en-AU" dirty="0" smtClean="0"/>
          </a:p>
          <a:p>
            <a:r>
              <a:rPr lang="en-AU" dirty="0" smtClean="0"/>
              <a:t>Gather the following information:</a:t>
            </a:r>
          </a:p>
          <a:p>
            <a:r>
              <a:rPr lang="en-AU" dirty="0"/>
              <a:t>	</a:t>
            </a:r>
            <a:endParaRPr lang="en-A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Client details</a:t>
            </a: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Equipment details</a:t>
            </a:r>
          </a:p>
        </p:txBody>
      </p:sp>
    </p:spTree>
    <p:extLst>
      <p:ext uri="{BB962C8B-B14F-4D97-AF65-F5344CB8AC3E}">
        <p14:creationId xmlns:p14="http://schemas.microsoft.com/office/powerpoint/2010/main" val="47791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58" y="1371919"/>
            <a:ext cx="8131629" cy="598397"/>
          </a:xfrm>
        </p:spPr>
        <p:txBody>
          <a:bodyPr/>
          <a:lstStyle/>
          <a:p>
            <a:pPr algn="ctr"/>
            <a:r>
              <a:rPr lang="en-US" dirty="0"/>
              <a:t>ICTSAS305 </a:t>
            </a:r>
            <a:r>
              <a:rPr lang="en-US" dirty="0" smtClean="0"/>
              <a:t>Provide Advice to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2150310"/>
            <a:ext cx="7990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Contact</a:t>
            </a:r>
            <a:endParaRPr lang="en-US" sz="28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7571" y="279104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Clarify the support requirement</a:t>
            </a:r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Clarify information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simple language to ensure no confusion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Control the call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Efficient extraction of information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Calming upset and aggressive customers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Maintains a professional image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Keeps call times down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closed, open closed questioning technique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Active listening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Minimise barriers to listening</a:t>
            </a:r>
          </a:p>
        </p:txBody>
      </p:sp>
    </p:spTree>
    <p:extLst>
      <p:ext uri="{BB962C8B-B14F-4D97-AF65-F5344CB8AC3E}">
        <p14:creationId xmlns:p14="http://schemas.microsoft.com/office/powerpoint/2010/main" val="35534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1308</Words>
  <Application>Microsoft Office PowerPoint</Application>
  <PresentationFormat>On-screen Show (4:3)</PresentationFormat>
  <Paragraphs>462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Pointsize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 Ling Turner</dc:creator>
  <cp:lastModifiedBy>CDU</cp:lastModifiedBy>
  <cp:revision>38</cp:revision>
  <dcterms:created xsi:type="dcterms:W3CDTF">2010-07-19T01:43:43Z</dcterms:created>
  <dcterms:modified xsi:type="dcterms:W3CDTF">2017-04-20T04:01:42Z</dcterms:modified>
</cp:coreProperties>
</file>